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321" r:id="rId2"/>
    <p:sldId id="536" r:id="rId3"/>
    <p:sldId id="364" r:id="rId4"/>
    <p:sldId id="275" r:id="rId5"/>
    <p:sldId id="333" r:id="rId6"/>
    <p:sldId id="336" r:id="rId7"/>
    <p:sldId id="521" r:id="rId8"/>
    <p:sldId id="377" r:id="rId9"/>
    <p:sldId id="378" r:id="rId10"/>
    <p:sldId id="389" r:id="rId11"/>
    <p:sldId id="512" r:id="rId12"/>
    <p:sldId id="520" r:id="rId13"/>
    <p:sldId id="530" r:id="rId14"/>
    <p:sldId id="516" r:id="rId15"/>
    <p:sldId id="280" r:id="rId16"/>
    <p:sldId id="352" r:id="rId17"/>
    <p:sldId id="510" r:id="rId18"/>
    <p:sldId id="353" r:id="rId19"/>
    <p:sldId id="354" r:id="rId20"/>
    <p:sldId id="499" r:id="rId21"/>
    <p:sldId id="478" r:id="rId22"/>
    <p:sldId id="479" r:id="rId23"/>
    <p:sldId id="514" r:id="rId24"/>
    <p:sldId id="480" r:id="rId25"/>
    <p:sldId id="526" r:id="rId26"/>
    <p:sldId id="523" r:id="rId27"/>
    <p:sldId id="525" r:id="rId28"/>
    <p:sldId id="450" r:id="rId29"/>
    <p:sldId id="366" r:id="rId30"/>
    <p:sldId id="406" r:id="rId31"/>
    <p:sldId id="511" r:id="rId32"/>
    <p:sldId id="532" r:id="rId33"/>
    <p:sldId id="531" r:id="rId34"/>
    <p:sldId id="542" r:id="rId35"/>
    <p:sldId id="517" r:id="rId36"/>
    <p:sldId id="534" r:id="rId37"/>
    <p:sldId id="538" r:id="rId38"/>
    <p:sldId id="482" r:id="rId39"/>
    <p:sldId id="489" r:id="rId40"/>
    <p:sldId id="491" r:id="rId41"/>
    <p:sldId id="492" r:id="rId42"/>
    <p:sldId id="494" r:id="rId43"/>
    <p:sldId id="496" r:id="rId44"/>
    <p:sldId id="518" r:id="rId45"/>
    <p:sldId id="513" r:id="rId46"/>
    <p:sldId id="515" r:id="rId47"/>
    <p:sldId id="529" r:id="rId48"/>
    <p:sldId id="533" r:id="rId49"/>
    <p:sldId id="501" r:id="rId50"/>
    <p:sldId id="497" r:id="rId51"/>
    <p:sldId id="503" r:id="rId52"/>
    <p:sldId id="535" r:id="rId53"/>
    <p:sldId id="505" r:id="rId54"/>
    <p:sldId id="539" r:id="rId55"/>
    <p:sldId id="537" r:id="rId56"/>
    <p:sldId id="543" r:id="rId57"/>
    <p:sldId id="507" r:id="rId58"/>
    <p:sldId id="522" r:id="rId59"/>
    <p:sldId id="541" r:id="rId6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0066"/>
    <a:srgbClr val="FE0ED0"/>
    <a:srgbClr val="D339D3"/>
    <a:srgbClr val="CC0066"/>
    <a:srgbClr val="C9436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638" autoAdjust="0"/>
    <p:restoredTop sz="94663"/>
  </p:normalViewPr>
  <p:slideViewPr>
    <p:cSldViewPr>
      <p:cViewPr>
        <p:scale>
          <a:sx n="75" d="100"/>
          <a:sy n="75" d="100"/>
        </p:scale>
        <p:origin x="-1332" y="-7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76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 algn="r">
              <a:defRPr lang="en-US"/>
            </a:pPr>
            <a:r>
              <a:rPr lang="en-US" sz="2800" b="0" dirty="0" err="1">
                <a:latin typeface="Lao UI" pitchFamily="34" charset="0"/>
                <a:cs typeface="Lao UI" pitchFamily="34" charset="0"/>
              </a:rPr>
              <a:t>Disparidade</a:t>
            </a:r>
            <a:r>
              <a:rPr lang="en-US" sz="2800" b="0" dirty="0">
                <a:latin typeface="Lao UI" pitchFamily="34" charset="0"/>
                <a:cs typeface="Lao UI" pitchFamily="34" charset="0"/>
              </a:rPr>
              <a:t> de </a:t>
            </a:r>
            <a:r>
              <a:rPr lang="en-US" sz="2800" b="0" dirty="0" err="1">
                <a:latin typeface="Lao UI" pitchFamily="34" charset="0"/>
                <a:cs typeface="Lao UI" pitchFamily="34" charset="0"/>
              </a:rPr>
              <a:t>gênero</a:t>
            </a:r>
            <a:r>
              <a:rPr lang="en-US" sz="2800" b="0" baseline="0" dirty="0">
                <a:latin typeface="Lao UI" pitchFamily="34" charset="0"/>
                <a:cs typeface="Lao UI" pitchFamily="34" charset="0"/>
              </a:rPr>
              <a:t> no</a:t>
            </a:r>
            <a:r>
              <a:rPr lang="en-US" sz="2800" b="0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2800" b="0" dirty="0" err="1">
                <a:latin typeface="Lao UI" pitchFamily="34" charset="0"/>
                <a:cs typeface="Lao UI" pitchFamily="34" charset="0"/>
              </a:rPr>
              <a:t>mercado</a:t>
            </a:r>
            <a:r>
              <a:rPr lang="en-US" sz="2800" b="0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2800" b="0" dirty="0" err="1">
                <a:latin typeface="Lao UI" pitchFamily="34" charset="0"/>
                <a:cs typeface="Lao UI" pitchFamily="34" charset="0"/>
              </a:rPr>
              <a:t>da</a:t>
            </a:r>
            <a:r>
              <a:rPr lang="en-US" sz="2800" b="0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2800" b="0" dirty="0" err="1">
                <a:latin typeface="Lao UI" pitchFamily="34" charset="0"/>
                <a:cs typeface="Lao UI" pitchFamily="34" charset="0"/>
              </a:rPr>
              <a:t>computação</a:t>
            </a:r>
            <a:endParaRPr lang="en-US" sz="2800" b="0" dirty="0">
              <a:latin typeface="Lao UI" pitchFamily="34" charset="0"/>
              <a:cs typeface="Lao UI" pitchFamily="34" charset="0"/>
            </a:endParaRPr>
          </a:p>
        </c:rich>
      </c:tx>
      <c:layout>
        <c:manualLayout>
          <c:xMode val="edge"/>
          <c:yMode val="edge"/>
          <c:x val="0.15912690536085192"/>
          <c:y val="3.5914451211631975E-3"/>
        </c:manualLayout>
      </c:layout>
    </c:title>
    <c:plotArea>
      <c:layout/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Disparidade Mercado da Computação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92,1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4A-EA41-8F0A-17CB2BD57CEC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Plan1!$A$2:$A$5</c:f>
              <c:strCache>
                <c:ptCount val="4"/>
                <c:pt idx="0">
                  <c:v>Homens</c:v>
                </c:pt>
                <c:pt idx="1">
                  <c:v>Mulheres</c:v>
                </c:pt>
                <c:pt idx="2">
                  <c:v>Não declarado</c:v>
                </c:pt>
                <c:pt idx="3">
                  <c:v>Outros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92.1</c:v>
                </c:pt>
                <c:pt idx="1">
                  <c:v>5.8</c:v>
                </c:pt>
                <c:pt idx="2">
                  <c:v>1.7000000000000033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4A-EA41-8F0A-17CB2BD57CEC}"/>
            </c:ext>
          </c:extLst>
        </c:ser>
        <c:dLbls/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2269188500948633"/>
          <c:y val="0.68439644007824263"/>
          <c:w val="0.27730811499052188"/>
          <c:h val="0.31446249259418102"/>
        </c:manualLayout>
      </c:layout>
      <c:txPr>
        <a:bodyPr/>
        <a:lstStyle/>
        <a:p>
          <a:pPr>
            <a:defRPr lang="en-US"/>
          </a:pPr>
          <a:endParaRPr lang="pt-BR"/>
        </a:p>
      </c:txPr>
    </c:legend>
    <c:plotVisOnly val="1"/>
    <c:dispBlanksAs val="zero"/>
  </c:chart>
  <c:txPr>
    <a:bodyPr/>
    <a:lstStyle/>
    <a:p>
      <a:pPr>
        <a:defRPr sz="1800"/>
      </a:pPr>
      <a:endParaRPr lang="pt-B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138CC-EE36-4A22-8207-3EDC62DF8C18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4CEBD-7AC5-41D6-AA49-6F81710112A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35639-4B3E-4F29-8773-7BC0F172459D}" type="datetimeFigureOut">
              <a:rPr lang="pt-BR" smtClean="0"/>
              <a:pPr/>
              <a:t>11/06/2019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1C12-CD98-4C12-A126-F744071689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programaria.org/wp-content/uploads/2015/12/women_STEM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000364" y="3857634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Lao UI" pitchFamily="34" charset="0"/>
                <a:cs typeface="Lao UI" pitchFamily="34" charset="0"/>
              </a:rPr>
              <a:t>shestech.org</a:t>
            </a:r>
            <a:endParaRPr lang="pt-BR" sz="4000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661" y="785800"/>
            <a:ext cx="3002678" cy="3002679"/>
          </a:xfrm>
          <a:prstGeom prst="rect">
            <a:avLst/>
          </a:prstGeom>
        </p:spPr>
      </p:pic>
    </p:spTree>
  </p:cSld>
  <p:clrMapOvr>
    <a:masterClrMapping/>
  </p:clrMapOvr>
  <p:transition advTm="734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6" descr="MOtivação 3.jpg"/>
          <p:cNvPicPr>
            <a:picLocks noChangeAspect="1"/>
          </p:cNvPicPr>
          <p:nvPr/>
        </p:nvPicPr>
        <p:blipFill>
          <a:blip r:embed="rId2">
            <a:grayscl/>
          </a:blip>
          <a:srcRect l="22718" t="4000"/>
          <a:stretch>
            <a:fillRect/>
          </a:stretch>
        </p:blipFill>
        <p:spPr>
          <a:xfrm>
            <a:off x="0" y="0"/>
            <a:ext cx="9144000" cy="528639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357422" y="642924"/>
            <a:ext cx="64641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err="1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Vamos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5400" b="1" dirty="0" err="1" smtClean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juntxs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?</a:t>
            </a:r>
          </a:p>
          <a:p>
            <a:pPr algn="r"/>
            <a:endParaRPr lang="en-US" sz="3600" b="1" dirty="0" smtClean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600" b="1" dirty="0" smtClean="0">
                <a:latin typeface="Lao UI" pitchFamily="34" charset="0"/>
                <a:cs typeface="Lao UI" pitchFamily="34" charset="0"/>
              </a:rPr>
              <a:t>@</a:t>
            </a:r>
            <a:r>
              <a:rPr lang="en-US" sz="3600" b="1" dirty="0" err="1">
                <a:latin typeface="Lao UI" pitchFamily="34" charset="0"/>
                <a:cs typeface="Lao UI" pitchFamily="34" charset="0"/>
              </a:rPr>
              <a:t>cirandademorais</a:t>
            </a:r>
            <a:endParaRPr lang="en-US" sz="36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600" b="1" dirty="0">
                <a:latin typeface="Lao UI" pitchFamily="34" charset="0"/>
                <a:cs typeface="Lao UI" pitchFamily="34" charset="0"/>
              </a:rPr>
              <a:t>@</a:t>
            </a:r>
            <a:r>
              <a:rPr lang="en-US" sz="3600" b="1" dirty="0" err="1">
                <a:latin typeface="Lao UI" pitchFamily="34" charset="0"/>
                <a:cs typeface="Lao UI" pitchFamily="34" charset="0"/>
              </a:rPr>
              <a:t>shes_tech</a:t>
            </a:r>
            <a:endParaRPr lang="en-US" sz="36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shestech.org</a:t>
            </a: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fb.com/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ciranda@shestech.org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00034" y="1214429"/>
            <a:ext cx="8143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latin typeface="Lao UI" pitchFamily="34" charset="0"/>
                <a:cs typeface="Lao UI" pitchFamily="34" charset="0"/>
              </a:rPr>
              <a:t>Ciranda</a:t>
            </a:r>
            <a:r>
              <a:rPr lang="en-US" sz="7200" dirty="0">
                <a:latin typeface="Lao UI" pitchFamily="34" charset="0"/>
                <a:cs typeface="Lao UI" pitchFamily="34" charset="0"/>
              </a:rPr>
              <a:t>? </a:t>
            </a:r>
            <a:r>
              <a:rPr lang="en-US" sz="7200" dirty="0" err="1">
                <a:latin typeface="Lao UI" pitchFamily="34" charset="0"/>
                <a:cs typeface="Lao UI" pitchFamily="34" charset="0"/>
              </a:rPr>
              <a:t>Sim</a:t>
            </a:r>
            <a:endParaRPr lang="en-US" sz="7200" dirty="0">
              <a:latin typeface="Lao UI" pitchFamily="34" charset="0"/>
              <a:cs typeface="Lao UI" pitchFamily="34" charset="0"/>
            </a:endParaRPr>
          </a:p>
          <a:p>
            <a:pPr algn="ctr"/>
            <a:r>
              <a:rPr lang="en-US" sz="7200" dirty="0" err="1">
                <a:latin typeface="Lao UI" pitchFamily="34" charset="0"/>
                <a:cs typeface="Lao UI" pitchFamily="34" charset="0"/>
              </a:rPr>
              <a:t>Música</a:t>
            </a:r>
            <a:r>
              <a:rPr lang="en-US" sz="7200" dirty="0">
                <a:latin typeface="Lao UI" pitchFamily="34" charset="0"/>
                <a:cs typeface="Lao UI" pitchFamily="34" charset="0"/>
              </a:rPr>
              <a:t>? </a:t>
            </a:r>
            <a:r>
              <a:rPr lang="en-US" sz="7200" dirty="0" err="1">
                <a:latin typeface="Lao UI" pitchFamily="34" charset="0"/>
                <a:cs typeface="Lao UI" pitchFamily="34" charset="0"/>
              </a:rPr>
              <a:t>Sim</a:t>
            </a:r>
            <a:endParaRPr lang="en-US" sz="7200" dirty="0">
              <a:latin typeface="Lao UI" pitchFamily="34" charset="0"/>
              <a:cs typeface="Lao UI" pitchFamily="34" charset="0"/>
            </a:endParaRPr>
          </a:p>
          <a:p>
            <a:pPr algn="ctr"/>
            <a:r>
              <a:rPr lang="en-US" sz="7200" dirty="0" err="1">
                <a:latin typeface="Lao UI" pitchFamily="34" charset="0"/>
                <a:cs typeface="Lao UI" pitchFamily="34" charset="0"/>
              </a:rPr>
              <a:t>Dança</a:t>
            </a:r>
            <a:r>
              <a:rPr lang="en-US" sz="7200" dirty="0">
                <a:latin typeface="Lao UI" pitchFamily="34" charset="0"/>
                <a:cs typeface="Lao UI" pitchFamily="34" charset="0"/>
              </a:rPr>
              <a:t>? </a:t>
            </a:r>
            <a:r>
              <a:rPr lang="en-US" sz="7200" dirty="0" err="1">
                <a:latin typeface="Lao UI" pitchFamily="34" charset="0"/>
                <a:cs typeface="Lao UI" pitchFamily="34" charset="0"/>
              </a:rPr>
              <a:t>Sim</a:t>
            </a:r>
            <a:endParaRPr lang="pt-BR" sz="7200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4337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Conteúdo 5" descr="WhatsApp Image 2017-02-14 at 10.26.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40" y="776871"/>
            <a:ext cx="6993520" cy="3589760"/>
          </a:xfrm>
          <a:prstGeom prst="rect">
            <a:avLst/>
          </a:prstGeom>
        </p:spPr>
      </p:pic>
    </p:spTree>
  </p:cSld>
  <p:clrMapOvr>
    <a:masterClrMapping/>
  </p:clrMapOvr>
  <p:transition advTm="516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28596" y="1714498"/>
            <a:ext cx="814393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4000" b="1" dirty="0">
                <a:latin typeface="Lao UI" pitchFamily="34" charset="0"/>
                <a:cs typeface="Lao UI" pitchFamily="34" charset="0"/>
              </a:rPr>
              <a:t>2010 ------2016 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>
                <a:latin typeface="Lao UI" pitchFamily="34" charset="0"/>
                <a:cs typeface="Lao UI" pitchFamily="34" charset="0"/>
              </a:rPr>
              <a:t> Formada em Comunicação PP/RP - </a:t>
            </a:r>
            <a:r>
              <a:rPr lang="pt-BR" sz="2800" b="1" dirty="0">
                <a:latin typeface="Lao UI" pitchFamily="34" charset="0"/>
                <a:cs typeface="Lao UI" pitchFamily="34" charset="0"/>
              </a:rPr>
              <a:t>PUCMG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>
                <a:latin typeface="Lao UI" pitchFamily="34" charset="0"/>
                <a:cs typeface="Lao UI" pitchFamily="34" charset="0"/>
              </a:rPr>
              <a:t> Mestrado em Desenvolvimento Sustentável            </a:t>
            </a:r>
          </a:p>
          <a:p>
            <a:r>
              <a:rPr lang="pt-BR" sz="2800" b="1" dirty="0">
                <a:latin typeface="Lao UI" pitchFamily="34" charset="0"/>
                <a:cs typeface="Lao UI" pitchFamily="34" charset="0"/>
              </a:rPr>
              <a:t>Universidade de Bolonha</a:t>
            </a:r>
            <a:endParaRPr lang="en-US" sz="2800" b="1" dirty="0">
              <a:latin typeface="Lao UI" pitchFamily="34" charset="0"/>
              <a:cs typeface="Lao U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2800" dirty="0" err="1">
                <a:latin typeface="Lao UI" pitchFamily="34" charset="0"/>
                <a:cs typeface="Lao UI" pitchFamily="34" charset="0"/>
              </a:rPr>
              <a:t>Varejo</a:t>
            </a:r>
            <a:r>
              <a:rPr lang="en-US" sz="2800" dirty="0">
                <a:latin typeface="Lao UI" pitchFamily="34" charset="0"/>
                <a:cs typeface="Lao UI" pitchFamily="34" charset="0"/>
              </a:rPr>
              <a:t>, </a:t>
            </a:r>
            <a:r>
              <a:rPr lang="en-US" sz="2800" dirty="0" err="1">
                <a:latin typeface="Lao UI" pitchFamily="34" charset="0"/>
                <a:cs typeface="Lao UI" pitchFamily="34" charset="0"/>
              </a:rPr>
              <a:t>serviços</a:t>
            </a:r>
            <a:endParaRPr lang="pt-BR" sz="2800" b="1" dirty="0">
              <a:latin typeface="Lao UI" pitchFamily="34" charset="0"/>
              <a:cs typeface="Lao U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2800" b="1" dirty="0">
                <a:latin typeface="Lao UI" pitchFamily="34" charset="0"/>
                <a:cs typeface="Lao UI" pitchFamily="34" charset="0"/>
              </a:rPr>
              <a:t> </a:t>
            </a:r>
            <a:r>
              <a:rPr lang="pt-BR" sz="3600" b="1" dirty="0" err="1">
                <a:latin typeface="Lao UI" pitchFamily="34" charset="0"/>
                <a:cs typeface="Lao UI" pitchFamily="34" charset="0"/>
              </a:rPr>
              <a:t>Marketplace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Farmácia – Pesquisa</a:t>
            </a:r>
            <a:endParaRPr lang="pt-BR" sz="2800" b="1" dirty="0">
              <a:latin typeface="Lao UI" pitchFamily="34" charset="0"/>
              <a:cs typeface="Lao UI" pitchFamily="34" charset="0"/>
            </a:endParaRPr>
          </a:p>
          <a:p>
            <a:endParaRPr lang="pt-BR" sz="2800" dirty="0">
              <a:latin typeface="Lao UI" pitchFamily="34" charset="0"/>
              <a:cs typeface="Lao UI" pitchFamily="34" charset="0"/>
            </a:endParaRPr>
          </a:p>
          <a:p>
            <a:endParaRPr lang="pt-BR" sz="2800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643042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pOr</a:t>
            </a: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 </a:t>
            </a: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Que</a:t>
            </a: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?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883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28596" y="1714497"/>
            <a:ext cx="792961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800" dirty="0">
                <a:latin typeface="Lao UI" pitchFamily="34" charset="0"/>
                <a:cs typeface="Lao UI" pitchFamily="34" charset="0"/>
              </a:rPr>
              <a:t> 2/2016 - </a:t>
            </a:r>
            <a:r>
              <a:rPr lang="pt-BR" sz="2800" b="1" dirty="0">
                <a:latin typeface="Lao UI" pitchFamily="34" charset="0"/>
                <a:cs typeface="Lao UI" pitchFamily="34" charset="0"/>
              </a:rPr>
              <a:t>DCC da UFMG </a:t>
            </a:r>
            <a:r>
              <a:rPr lang="pt-BR" sz="2800" dirty="0" err="1">
                <a:latin typeface="Lao UI" pitchFamily="34" charset="0"/>
                <a:cs typeface="Lao UI" pitchFamily="34" charset="0"/>
              </a:rPr>
              <a:t>San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Pedro </a:t>
            </a:r>
            <a:r>
              <a:rPr lang="pt-BR" sz="2800" dirty="0" err="1">
                <a:latin typeface="Lao UI" pitchFamily="34" charset="0"/>
                <a:cs typeface="Lao UI" pitchFamily="34" charset="0"/>
              </a:rPr>
              <a:t>Valley</a:t>
            </a:r>
            <a:endParaRPr lang="pt-BR" sz="2800" dirty="0">
              <a:latin typeface="Lao UI" pitchFamily="34" charset="0"/>
              <a:cs typeface="Lao UI" pitchFamily="34" charset="0"/>
            </a:endParaRPr>
          </a:p>
          <a:p>
            <a:r>
              <a:rPr lang="pt-BR" sz="2800" dirty="0">
                <a:latin typeface="Lao UI" pitchFamily="34" charset="0"/>
                <a:cs typeface="Lao UI" pitchFamily="34" charset="0"/>
              </a:rPr>
              <a:t>de 60 alunos, </a:t>
            </a:r>
            <a:r>
              <a:rPr lang="pt-BR" sz="4000" b="1" dirty="0">
                <a:latin typeface="Lao UI" pitchFamily="34" charset="0"/>
                <a:cs typeface="Lao UI" pitchFamily="34" charset="0"/>
              </a:rPr>
              <a:t>apenas 9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eram mulheres 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>
                <a:latin typeface="Lao UI" pitchFamily="34" charset="0"/>
                <a:cs typeface="Lao UI" pitchFamily="34" charset="0"/>
              </a:rPr>
              <a:t> </a:t>
            </a:r>
            <a:r>
              <a:rPr lang="pt-BR" sz="2800" dirty="0" err="1">
                <a:latin typeface="Lao UI" pitchFamily="34" charset="0"/>
                <a:cs typeface="Lao UI" pitchFamily="34" charset="0"/>
              </a:rPr>
              <a:t>Meetups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de tecnologia média de </a:t>
            </a:r>
            <a:r>
              <a:rPr lang="pt-BR" sz="4000" b="1" dirty="0">
                <a:latin typeface="Lao UI" pitchFamily="34" charset="0"/>
                <a:cs typeface="Lao UI" pitchFamily="34" charset="0"/>
              </a:rPr>
              <a:t>10%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de mulheres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>
                <a:latin typeface="Lao UI" pitchFamily="34" charset="0"/>
                <a:cs typeface="Lao UI" pitchFamily="34" charset="0"/>
              </a:rPr>
              <a:t> </a:t>
            </a:r>
            <a:r>
              <a:rPr lang="pt-BR" sz="2800" b="1" dirty="0" err="1">
                <a:latin typeface="Lao UI" pitchFamily="34" charset="0"/>
                <a:cs typeface="Lao UI" pitchFamily="34" charset="0"/>
              </a:rPr>
              <a:t>Lemonade</a:t>
            </a:r>
            <a:r>
              <a:rPr lang="pt-BR" sz="2800" b="1" dirty="0">
                <a:latin typeface="Lao UI" pitchFamily="34" charset="0"/>
                <a:cs typeface="Lao UI" pitchFamily="34" charset="0"/>
              </a:rPr>
              <a:t> 05 Super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43 startups, </a:t>
            </a:r>
            <a:r>
              <a:rPr lang="pt-BR" sz="4000" b="1" dirty="0">
                <a:latin typeface="Lao UI" pitchFamily="34" charset="0"/>
                <a:cs typeface="Lao UI" pitchFamily="34" charset="0"/>
              </a:rPr>
              <a:t>apenas 5</a:t>
            </a:r>
            <a:r>
              <a:rPr lang="pt-BR" sz="2800" dirty="0">
                <a:latin typeface="Lao UI" pitchFamily="34" charset="0"/>
                <a:cs typeface="Lao UI" pitchFamily="34" charset="0"/>
              </a:rPr>
              <a:t> tinham CEO mulheres</a:t>
            </a:r>
          </a:p>
          <a:p>
            <a:endParaRPr lang="pt-BR" sz="2800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643042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pOr</a:t>
            </a: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 </a:t>
            </a: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Que</a:t>
            </a: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?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</p:spTree>
  </p:cSld>
  <p:clrMapOvr>
    <a:masterClrMapping/>
  </p:clrMapOvr>
  <p:transition advTm="883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nor (3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589346"/>
            <a:ext cx="4857784" cy="40138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786050" y="4554158"/>
            <a:ext cx="3428992" cy="5078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err="1">
                <a:ln>
                  <a:noFill/>
                </a:ln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Fonte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: Stack Overflow Developer Survey/2015</a:t>
            </a:r>
            <a:endParaRPr kumimoji="0" lang="pt-BR" sz="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en-US" sz="1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1357290" y="482188"/>
          <a:ext cx="6357982" cy="353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Tm="5928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omen_STEM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660916"/>
            <a:ext cx="5715040" cy="289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1332974" y="4661313"/>
            <a:ext cx="6478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/>
              <a:t>Fonte</a:t>
            </a:r>
            <a:r>
              <a:rPr lang="en-US" sz="900" dirty="0"/>
              <a:t>: National Science Foundation, American Bar Association, American Association of Medical Colleges. </a:t>
            </a:r>
            <a:r>
              <a:rPr lang="pt-BR" sz="900" dirty="0"/>
              <a:t>Crédito: </a:t>
            </a:r>
            <a:r>
              <a:rPr lang="pt-BR" sz="900" dirty="0" err="1"/>
              <a:t>Quoctrung</a:t>
            </a:r>
            <a:r>
              <a:rPr lang="pt-BR" sz="900" dirty="0"/>
              <a:t> </a:t>
            </a:r>
            <a:r>
              <a:rPr lang="pt-BR" sz="900" dirty="0" err="1"/>
              <a:t>Bui</a:t>
            </a:r>
            <a:r>
              <a:rPr lang="pt-BR" sz="900" dirty="0"/>
              <a:t>/NPR</a:t>
            </a:r>
          </a:p>
          <a:p>
            <a:endParaRPr lang="pt-BR" sz="900" dirty="0"/>
          </a:p>
        </p:txBody>
      </p:sp>
      <p:pic>
        <p:nvPicPr>
          <p:cNvPr id="6" name="Imagem 5" descr="Shestech- nova avatar pret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643042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pOr</a:t>
            </a: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 </a:t>
            </a: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Que</a:t>
            </a: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?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</p:spTree>
  </p:cSld>
  <p:clrMapOvr>
    <a:masterClrMapping/>
  </p:clrMapOvr>
  <p:transition advTm="7457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42910" y="1643057"/>
            <a:ext cx="792961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Para equiparar as condições econômicas </a:t>
            </a:r>
          </a:p>
          <a:p>
            <a:r>
              <a:rPr lang="pt-BR" sz="2800" dirty="0"/>
              <a:t>de homens e mulheres, </a:t>
            </a:r>
          </a:p>
          <a:p>
            <a:r>
              <a:rPr lang="pt-BR" sz="2800" dirty="0"/>
              <a:t>serão necessários </a:t>
            </a:r>
            <a:r>
              <a:rPr lang="pt-BR" sz="4800" b="1" dirty="0"/>
              <a:t>95 anos </a:t>
            </a:r>
          </a:p>
          <a:p>
            <a:r>
              <a:rPr lang="pt-BR" sz="2800" dirty="0"/>
              <a:t>se o atual ritmo de progresso for mantido. </a:t>
            </a:r>
          </a:p>
          <a:p>
            <a:endParaRPr lang="pt-BR" dirty="0"/>
          </a:p>
          <a:p>
            <a:r>
              <a:rPr lang="pt-BR" dirty="0"/>
              <a:t>Relatório de Desigualdade Global de Gênero 2016 do </a:t>
            </a:r>
            <a:r>
              <a:rPr lang="pt-BR" b="1" dirty="0"/>
              <a:t>Fórum Econômico Mundial</a:t>
            </a:r>
            <a:endParaRPr lang="pt-BR" sz="6000" b="1" dirty="0">
              <a:latin typeface="Lao UI" pitchFamily="34" charset="0"/>
              <a:cs typeface="Lao UI" pitchFamily="34" charset="0"/>
            </a:endParaRPr>
          </a:p>
          <a:p>
            <a:endParaRPr lang="en-US" dirty="0">
              <a:latin typeface="Lao UI" pitchFamily="34" charset="0"/>
              <a:cs typeface="Lao UI" pitchFamily="34" charset="0"/>
            </a:endParaRPr>
          </a:p>
          <a:p>
            <a:endParaRPr lang="en-US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643042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atin typeface="Lao UI" pitchFamily="34" charset="0"/>
                <a:ea typeface="+mj-ea"/>
                <a:cs typeface="Lao UI" pitchFamily="34" charset="0"/>
              </a:rPr>
              <a:t>E?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</p:spTree>
  </p:cSld>
  <p:clrMapOvr>
    <a:masterClrMapping/>
  </p:clrMapOvr>
  <p:transition advTm="698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nor (5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1" y="0"/>
            <a:ext cx="5085051" cy="51435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00034" y="2063920"/>
            <a:ext cx="33457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6000" b="1" dirty="0"/>
              <a:t>95 anos? </a:t>
            </a:r>
            <a:endParaRPr lang="pt-BR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AutoShape 2" descr="https://attachment.outlook.live.net/owa/cirandam@hotmail.com/service.svc/s/GetFileAttachment?id=AQMkADAwATE0OTYwLTQ4NGMtYmU0NAAtMDACLTAwCgBGAAADicJira7BykaCa5tgoA4lGgcAs9Uu44paBESjg3jSOf6M5AAAAgEMAAAAs9Uu44paBESjg3jSOf6M5AABjrE8qgAAAAESABAAl9%2FAcXaMLUKMX3iksUCgPw%3D%3D&amp;X-OWA-CANARY=juFFQ0zkP0KusF5V0JF7BQDa0OD6zNUY5untXHC3F437oTPGGqg2f0idZ_gpPWTuoYFONE1FPek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ODQzMjAtMTIxMjk4ODk5NlwiLFwicHVpZFwiOlwiMzYyMTUyODU1Mzg3NzE2XCIsXCJvaWRcIjpcIjAwMDE0OTYwLTQ4NGMtYmU0NC0wMDAwLTAwMDAwMDAwMDAwMFwiLFwic2NvcGVcIjpcIk93YURvd25sb2FkXCJ9IiwibmJmIjoxNTI4NDMzMTc0LCJleHAiOjE1Mjg0MzM3NzQsImlzcyI6IjAwMDAwMDAyLTAwMDAtMGZmMS1jZTAwLTAwMDAwMDAwMDAwMEA4NGRmOWU3Zi1lOWY2LTQwYWYtYjQzNS1hYWFhYWFhYWFhYWEiLCJhdWQiOiIwMDAwMDAwMi0wMDAwLTBmZjEtY2UwMC0wMDAwMDAwMDAwMDAvYXR0YWNobWVudC5vdXRsb29rLmxpdmUubmV0QDg0ZGY5ZTdmLWU5ZjYtNDBhZi1iNDM1LWFhYWFhYWFhYWFhYSJ9.Vaihiwe0u_qbj2A0MQBtqTh3juV17-WblBT5jFkZuNjmNhwzPxsxDv_dPhjejrofTo2E0Sx2pCesd1UwfMfy78HHFlG0tGWCKntrbnu4Q06aD-xUwRd5jL1MqQOQDti_qwwJfc6jmUK5NuAZAWBtIODLZQX98ehJJ1CZFuQWgFYPaoxhEOMVx2bRKoYW6uopRzr0a8Kw--VpOrvtZz6TdQCOVOlzjY72tl1nAnKWPIT8XDj8E1Pep6jLXWUl1bfLlxvcxFatCQ00HkqfnweRMlPOJ67wAtYbmKbIdwy66ULnR2VWE7Hibp3752ijFlKVB6lS3CbHc7lNiRuKhMFNUg&amp;owa=outlook.live.com&amp;isc=1&amp;isImagePreview=True"/>
          <p:cNvSpPr>
            <a:spLocks noChangeAspect="1" noChangeArrowheads="1"/>
          </p:cNvSpPr>
          <p:nvPr/>
        </p:nvSpPr>
        <p:spPr bwMode="auto">
          <a:xfrm>
            <a:off x="155575" y="-108346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 descr="Imag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63398"/>
            <a:ext cx="5779330" cy="48167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00034" y="2071684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latin typeface="Lao UI" pitchFamily="34" charset="0"/>
                <a:cs typeface="Lao UI" pitchFamily="34" charset="0"/>
              </a:rPr>
              <a:t>Propósito</a:t>
            </a:r>
            <a:endParaRPr lang="pt-BR" sz="7200" b="1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4337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G_19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ragem passarinh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55" y="2786067"/>
            <a:ext cx="7286676" cy="2134769"/>
          </a:xfrm>
          <a:prstGeom prst="rect">
            <a:avLst/>
          </a:prstGeom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891587" cy="274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8236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1538" y="1982387"/>
            <a:ext cx="6929486" cy="282894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Lao UI" pitchFamily="34" charset="0"/>
                <a:cs typeface="Lao UI" pitchFamily="34" charset="0"/>
              </a:rPr>
              <a:t>Barcelona –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Espanhol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r>
              <a:rPr lang="en-US" sz="3600" dirty="0" err="1">
                <a:latin typeface="Lao UI" pitchFamily="34" charset="0"/>
                <a:cs typeface="Lao UI" pitchFamily="34" charset="0"/>
              </a:rPr>
              <a:t>Londres</a:t>
            </a:r>
            <a:r>
              <a:rPr lang="en-US" sz="3600" dirty="0">
                <a:latin typeface="Lao UI" pitchFamily="34" charset="0"/>
                <a:cs typeface="Lao UI" pitchFamily="34" charset="0"/>
              </a:rPr>
              <a:t> -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Inglês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r>
              <a:rPr lang="en-US" sz="3600" dirty="0" err="1">
                <a:latin typeface="Lao UI" pitchFamily="34" charset="0"/>
                <a:cs typeface="Lao UI" pitchFamily="34" charset="0"/>
              </a:rPr>
              <a:t>Bolonha</a:t>
            </a:r>
            <a:r>
              <a:rPr lang="en-US" sz="3600" dirty="0">
                <a:latin typeface="Lao UI" pitchFamily="34" charset="0"/>
                <a:cs typeface="Lao UI" pitchFamily="34" charset="0"/>
              </a:rPr>
              <a:t> -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Italiano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r>
              <a:rPr lang="en-US" sz="3600" dirty="0">
                <a:latin typeface="Lao UI" pitchFamily="34" charset="0"/>
                <a:cs typeface="Lao UI" pitchFamily="34" charset="0"/>
              </a:rPr>
              <a:t>Copenhagen -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Dinamarquês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643042" y="642924"/>
            <a:ext cx="578647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800" dirty="0" err="1">
                <a:latin typeface="Lao UI" pitchFamily="34" charset="0"/>
                <a:cs typeface="Lao UI" pitchFamily="34" charset="0"/>
              </a:rPr>
              <a:t>ComPOrtaMento</a:t>
            </a:r>
            <a:endParaRPr lang="pt-BR" sz="48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  <p:transition advTm="6302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1538" y="1982387"/>
            <a:ext cx="6929486" cy="282894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Lao UI" pitchFamily="34" charset="0"/>
                <a:cs typeface="Lao UI" pitchFamily="34" charset="0"/>
              </a:rPr>
              <a:t>Barcelona –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Espanhol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r>
              <a:rPr lang="en-US" sz="3600" dirty="0" err="1">
                <a:latin typeface="Lao UI" pitchFamily="34" charset="0"/>
                <a:cs typeface="Lao UI" pitchFamily="34" charset="0"/>
              </a:rPr>
              <a:t>Londres</a:t>
            </a:r>
            <a:r>
              <a:rPr lang="en-US" sz="3600" dirty="0">
                <a:latin typeface="Lao UI" pitchFamily="34" charset="0"/>
                <a:cs typeface="Lao UI" pitchFamily="34" charset="0"/>
              </a:rPr>
              <a:t> -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Inglês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r>
              <a:rPr lang="en-US" sz="3600" dirty="0" err="1">
                <a:latin typeface="Lao UI" pitchFamily="34" charset="0"/>
                <a:cs typeface="Lao UI" pitchFamily="34" charset="0"/>
              </a:rPr>
              <a:t>Bolonha</a:t>
            </a:r>
            <a:r>
              <a:rPr lang="en-US" sz="3600" dirty="0">
                <a:latin typeface="Lao UI" pitchFamily="34" charset="0"/>
                <a:cs typeface="Lao UI" pitchFamily="34" charset="0"/>
              </a:rPr>
              <a:t> -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Italiano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r>
              <a:rPr lang="en-US" sz="3600" dirty="0">
                <a:latin typeface="Lao UI" pitchFamily="34" charset="0"/>
                <a:cs typeface="Lao UI" pitchFamily="34" charset="0"/>
              </a:rPr>
              <a:t>Copenhagen - </a:t>
            </a:r>
            <a:r>
              <a:rPr lang="en-US" sz="3600" dirty="0" err="1">
                <a:latin typeface="Lao UI" pitchFamily="34" charset="0"/>
                <a:cs typeface="Lao UI" pitchFamily="34" charset="0"/>
              </a:rPr>
              <a:t>Dinamarquês</a:t>
            </a:r>
            <a:endParaRPr lang="en-US" sz="3600" dirty="0">
              <a:latin typeface="Lao UI" pitchFamily="34" charset="0"/>
              <a:cs typeface="Lao UI" pitchFamily="34" charset="0"/>
            </a:endParaRP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5" name="Multiplicar 4"/>
          <p:cNvSpPr/>
          <p:nvPr/>
        </p:nvSpPr>
        <p:spPr>
          <a:xfrm>
            <a:off x="4286248" y="1928808"/>
            <a:ext cx="1071570" cy="857256"/>
          </a:xfrm>
          <a:prstGeom prst="mathMultiply">
            <a:avLst/>
          </a:prstGeom>
          <a:solidFill>
            <a:srgbClr val="66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Multiplicar 5"/>
          <p:cNvSpPr/>
          <p:nvPr/>
        </p:nvSpPr>
        <p:spPr>
          <a:xfrm>
            <a:off x="3571868" y="2571750"/>
            <a:ext cx="1071570" cy="857256"/>
          </a:xfrm>
          <a:prstGeom prst="mathMultiply">
            <a:avLst/>
          </a:prstGeom>
          <a:solidFill>
            <a:srgbClr val="66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Multiplicar 6"/>
          <p:cNvSpPr/>
          <p:nvPr/>
        </p:nvSpPr>
        <p:spPr>
          <a:xfrm>
            <a:off x="3714744" y="3214692"/>
            <a:ext cx="1071570" cy="857256"/>
          </a:xfrm>
          <a:prstGeom prst="mathMultiply">
            <a:avLst/>
          </a:prstGeom>
          <a:solidFill>
            <a:srgbClr val="66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Multiplicar 9"/>
          <p:cNvSpPr/>
          <p:nvPr/>
        </p:nvSpPr>
        <p:spPr>
          <a:xfrm>
            <a:off x="5214942" y="4000510"/>
            <a:ext cx="1071570" cy="857256"/>
          </a:xfrm>
          <a:prstGeom prst="mathMultiply">
            <a:avLst/>
          </a:prstGeom>
          <a:solidFill>
            <a:srgbClr val="66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643042" y="642924"/>
            <a:ext cx="578647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800" dirty="0" err="1">
                <a:latin typeface="Lao UI" pitchFamily="34" charset="0"/>
                <a:cs typeface="Lao UI" pitchFamily="34" charset="0"/>
              </a:rPr>
              <a:t>ComPOrtaMento</a:t>
            </a:r>
            <a:endParaRPr lang="pt-BR" sz="48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  <p:transition advTm="6302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1538" y="2518171"/>
            <a:ext cx="6929486" cy="28289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8000" dirty="0">
                <a:latin typeface="Lao UI" pitchFamily="34" charset="0"/>
                <a:cs typeface="Lao UI" pitchFamily="34" charset="0"/>
              </a:rPr>
              <a:t>TECNOLOGIA</a:t>
            </a: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643042" y="642924"/>
            <a:ext cx="578647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800" dirty="0" err="1">
                <a:latin typeface="Lao UI" pitchFamily="34" charset="0"/>
                <a:cs typeface="Lao UI" pitchFamily="34" charset="0"/>
              </a:rPr>
              <a:t>ComPOrtaMento</a:t>
            </a:r>
            <a:endParaRPr lang="pt-BR" sz="48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  <p:transition advTm="6302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1538" y="2518171"/>
            <a:ext cx="6929486" cy="28289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8000" dirty="0">
                <a:latin typeface="Lao UI" pitchFamily="34" charset="0"/>
                <a:cs typeface="Lao UI" pitchFamily="34" charset="0"/>
              </a:rPr>
              <a:t>TECNOLOGIA</a:t>
            </a: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  <a:p>
            <a:endParaRPr lang="en-US" sz="3600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5" name="Multiplicar 4"/>
          <p:cNvSpPr/>
          <p:nvPr/>
        </p:nvSpPr>
        <p:spPr>
          <a:xfrm>
            <a:off x="2285984" y="1607339"/>
            <a:ext cx="4071966" cy="2893239"/>
          </a:xfrm>
          <a:prstGeom prst="mathMultiply">
            <a:avLst/>
          </a:prstGeom>
          <a:solidFill>
            <a:srgbClr val="6600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6" name="Imagem 5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643042" y="642924"/>
            <a:ext cx="578647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800" dirty="0" err="1">
                <a:latin typeface="Lao UI" pitchFamily="34" charset="0"/>
                <a:cs typeface="Lao UI" pitchFamily="34" charset="0"/>
              </a:rPr>
              <a:t>ComPOrtaMento</a:t>
            </a:r>
            <a:endParaRPr lang="pt-BR" sz="48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  <p:transition advTm="6302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hestech- nova avat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273" y="1000114"/>
            <a:ext cx="2357454" cy="229794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28662" y="3500448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Lao UI" pitchFamily="34" charset="0"/>
                <a:cs typeface="Lao UI" pitchFamily="34" charset="0"/>
              </a:rPr>
              <a:t>Starting up women in technology</a:t>
            </a:r>
            <a:endParaRPr lang="pt-BR" sz="36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  <p:transition advTm="510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1538" y="1768073"/>
            <a:ext cx="5929354" cy="2828940"/>
          </a:xfrm>
        </p:spPr>
        <p:txBody>
          <a:bodyPr>
            <a:noAutofit/>
          </a:bodyPr>
          <a:lstStyle/>
          <a:p>
            <a:r>
              <a:rPr lang="en-US" sz="4400" dirty="0" err="1">
                <a:latin typeface="Lao UI" pitchFamily="34" charset="0"/>
                <a:cs typeface="Lao UI" pitchFamily="34" charset="0"/>
              </a:rPr>
              <a:t>Inspirar</a:t>
            </a:r>
            <a:endParaRPr lang="en-US" sz="4400" dirty="0">
              <a:latin typeface="Lao UI" pitchFamily="34" charset="0"/>
              <a:cs typeface="Lao UI" pitchFamily="34" charset="0"/>
            </a:endParaRPr>
          </a:p>
          <a:p>
            <a:r>
              <a:rPr lang="en-US" sz="4400" dirty="0" err="1">
                <a:latin typeface="Lao UI" pitchFamily="34" charset="0"/>
                <a:cs typeface="Lao UI" pitchFamily="34" charset="0"/>
              </a:rPr>
              <a:t>Engajar</a:t>
            </a:r>
            <a:endParaRPr lang="en-US" sz="4400" dirty="0">
              <a:latin typeface="Lao UI" pitchFamily="34" charset="0"/>
              <a:cs typeface="Lao UI" pitchFamily="34" charset="0"/>
            </a:endParaRPr>
          </a:p>
          <a:p>
            <a:r>
              <a:rPr lang="en-US" sz="4400" dirty="0" err="1">
                <a:latin typeface="Lao UI" pitchFamily="34" charset="0"/>
                <a:cs typeface="Lao UI" pitchFamily="34" charset="0"/>
              </a:rPr>
              <a:t>Capacitar</a:t>
            </a:r>
            <a:endParaRPr lang="en-US" sz="4400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785918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o UI" pitchFamily="34" charset="0"/>
                <a:ea typeface="+mj-ea"/>
                <a:cs typeface="Lao UI" pitchFamily="34" charset="0"/>
              </a:rPr>
              <a:t>PilarES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6302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714480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latin typeface="Lao UI" pitchFamily="34" charset="0"/>
                <a:ea typeface="+mj-ea"/>
                <a:cs typeface="Lao UI" pitchFamily="34" charset="0"/>
              </a:rPr>
              <a:t>AtuAÇÃO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1071538" y="1768073"/>
            <a:ext cx="6500858" cy="28289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4400" dirty="0" err="1">
                <a:latin typeface="Lao UI" pitchFamily="34" charset="0"/>
                <a:cs typeface="Lao UI" pitchFamily="34" charset="0"/>
              </a:rPr>
              <a:t>Representatividade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n-ea"/>
              <a:cs typeface="Lao U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4400" dirty="0" err="1">
                <a:latin typeface="Lao UI" pitchFamily="34" charset="0"/>
                <a:cs typeface="Lao UI" pitchFamily="34" charset="0"/>
              </a:rPr>
              <a:t>Educação</a:t>
            </a:r>
            <a:r>
              <a:rPr lang="en-US" sz="4400" dirty="0">
                <a:latin typeface="Lao UI" pitchFamily="34" charset="0"/>
                <a:cs typeface="Lao UI" pitchFamily="34" charset="0"/>
              </a:rPr>
              <a:t> do </a:t>
            </a:r>
            <a:r>
              <a:rPr lang="en-US" sz="4400" dirty="0" err="1">
                <a:latin typeface="Lao UI" pitchFamily="34" charset="0"/>
                <a:cs typeface="Lao UI" pitchFamily="34" charset="0"/>
              </a:rPr>
              <a:t>mercado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n-ea"/>
              <a:cs typeface="Lao U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4400" dirty="0">
                <a:latin typeface="Lao UI" pitchFamily="34" charset="0"/>
                <a:cs typeface="Lao UI" pitchFamily="34" charset="0"/>
              </a:rPr>
              <a:t>Auto-</a:t>
            </a:r>
            <a:r>
              <a:rPr lang="en-US" sz="4400" dirty="0" err="1">
                <a:latin typeface="Lao UI" pitchFamily="34" charset="0"/>
                <a:cs typeface="Lao UI" pitchFamily="34" charset="0"/>
              </a:rPr>
              <a:t>aceleração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n-ea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7925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530" y="1015871"/>
            <a:ext cx="2878940" cy="3111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5866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714480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o UI" pitchFamily="34" charset="0"/>
                <a:ea typeface="+mj-ea"/>
                <a:cs typeface="Lao UI" pitchFamily="34" charset="0"/>
              </a:rPr>
              <a:t>2016 - 2019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785786" y="1768073"/>
            <a:ext cx="7929618" cy="28289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="1" dirty="0">
                <a:latin typeface="Lao UI" pitchFamily="34" charset="0"/>
                <a:cs typeface="Lao UI" pitchFamily="34" charset="0"/>
              </a:rPr>
              <a:t>2, 5 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anos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="1" dirty="0">
                <a:latin typeface="Lao UI" pitchFamily="34" charset="0"/>
                <a:cs typeface="Lao UI" pitchFamily="34" charset="0"/>
              </a:rPr>
              <a:t>100 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horas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>
                <a:latin typeface="Lao UI" pitchFamily="34" charset="0"/>
                <a:cs typeface="Lao UI" pitchFamily="34" charset="0"/>
              </a:rPr>
              <a:t>+120.000</a:t>
            </a:r>
            <a:r>
              <a:rPr lang="en-US" sz="3200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3200" dirty="0" err="1">
                <a:latin typeface="Lao UI" pitchFamily="34" charset="0"/>
                <a:cs typeface="Lao UI" pitchFamily="34" charset="0"/>
              </a:rPr>
              <a:t>impactadas</a:t>
            </a:r>
            <a:endParaRPr lang="en-US" sz="3200" dirty="0">
              <a:latin typeface="Lao UI" pitchFamily="34" charset="0"/>
              <a:cs typeface="Lao U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err="1">
                <a:latin typeface="Lao UI" pitchFamily="34" charset="0"/>
                <a:cs typeface="Lao UI" pitchFamily="34" charset="0"/>
              </a:rPr>
              <a:t>Teoria</a:t>
            </a:r>
            <a:r>
              <a:rPr lang="en-US" sz="3200" dirty="0">
                <a:latin typeface="Lao UI" pitchFamily="34" charset="0"/>
                <a:cs typeface="Lao UI" pitchFamily="34" charset="0"/>
              </a:rPr>
              <a:t> “</a:t>
            </a:r>
            <a:r>
              <a:rPr lang="en-US" sz="3200" dirty="0" err="1">
                <a:latin typeface="Lao UI" pitchFamily="34" charset="0"/>
                <a:cs typeface="Lao UI" pitchFamily="34" charset="0"/>
              </a:rPr>
              <a:t>Portas</a:t>
            </a:r>
            <a:r>
              <a:rPr lang="en-US" sz="3200" dirty="0">
                <a:latin typeface="Lao UI" pitchFamily="34" charset="0"/>
                <a:cs typeface="Lao UI" pitchFamily="34" charset="0"/>
              </a:rPr>
              <a:t> de </a:t>
            </a:r>
            <a:r>
              <a:rPr lang="en-US" sz="3200" dirty="0" err="1">
                <a:latin typeface="Lao UI" pitchFamily="34" charset="0"/>
                <a:cs typeface="Lao UI" pitchFamily="34" charset="0"/>
              </a:rPr>
              <a:t>Vidro</a:t>
            </a:r>
            <a:r>
              <a:rPr lang="en-US" sz="3200" dirty="0">
                <a:latin typeface="Lao UI" pitchFamily="34" charset="0"/>
                <a:cs typeface="Lao UI" pitchFamily="34" charset="0"/>
              </a:rPr>
              <a:t>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>
                <a:latin typeface="Lao UI" pitchFamily="34" charset="0"/>
                <a:cs typeface="Lao UI" pitchFamily="34" charset="0"/>
              </a:rPr>
              <a:t>Manifesto</a:t>
            </a: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4228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She'sTech Divulgaçã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28610"/>
            <a:ext cx="2239310" cy="2270373"/>
          </a:xfrm>
          <a:prstGeom prst="rect">
            <a:avLst/>
          </a:prstGeom>
        </p:spPr>
      </p:pic>
      <p:pic>
        <p:nvPicPr>
          <p:cNvPr id="4" name="Imagem 3" descr="Meetup#7- Circuito Diversidade - Divulgação - ABRH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571486"/>
            <a:ext cx="2976493" cy="1558696"/>
          </a:xfrm>
          <a:prstGeom prst="rect">
            <a:avLst/>
          </a:prstGeom>
        </p:spPr>
      </p:pic>
      <p:pic>
        <p:nvPicPr>
          <p:cNvPr id="6" name="Imagem 5" descr="startup weekend bh woman.jpg"/>
          <p:cNvPicPr>
            <a:picLocks noChangeAspect="1"/>
          </p:cNvPicPr>
          <p:nvPr/>
        </p:nvPicPr>
        <p:blipFill>
          <a:blip r:embed="rId4"/>
          <a:srcRect l="25782" r="23437"/>
          <a:stretch>
            <a:fillRect/>
          </a:stretch>
        </p:blipFill>
        <p:spPr>
          <a:xfrm>
            <a:off x="5000628" y="2928940"/>
            <a:ext cx="2783030" cy="1500198"/>
          </a:xfrm>
          <a:prstGeom prst="rect">
            <a:avLst/>
          </a:prstGeom>
        </p:spPr>
      </p:pic>
      <p:pic>
        <p:nvPicPr>
          <p:cNvPr id="8" name="Imagem 7" descr="Meetup#11- banner4.jpg"/>
          <p:cNvPicPr>
            <a:picLocks noChangeAspect="1"/>
          </p:cNvPicPr>
          <p:nvPr/>
        </p:nvPicPr>
        <p:blipFill>
          <a:blip r:embed="rId5" cstate="print"/>
          <a:srcRect b="11171"/>
          <a:stretch>
            <a:fillRect/>
          </a:stretch>
        </p:blipFill>
        <p:spPr>
          <a:xfrm>
            <a:off x="1643042" y="3000378"/>
            <a:ext cx="2878596" cy="1571636"/>
          </a:xfrm>
          <a:prstGeom prst="rect">
            <a:avLst/>
          </a:prstGeom>
        </p:spPr>
      </p:pic>
      <p:pic>
        <p:nvPicPr>
          <p:cNvPr id="9" name="Imagem 8" descr="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65" y="571487"/>
            <a:ext cx="2071702" cy="183433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She'sTech Conference 2017 - Oficial.jpg"/>
          <p:cNvPicPr>
            <a:picLocks noChangeAspect="1"/>
          </p:cNvPicPr>
          <p:nvPr/>
        </p:nvPicPr>
        <p:blipFill>
          <a:blip r:embed="rId2" cstate="print"/>
          <a:srcRect l="2006" r="697" b="1439"/>
          <a:stretch>
            <a:fillRect/>
          </a:stretch>
        </p:blipFill>
        <p:spPr>
          <a:xfrm>
            <a:off x="500034" y="357172"/>
            <a:ext cx="2083745" cy="1643074"/>
          </a:xfrm>
          <a:prstGeom prst="rect">
            <a:avLst/>
          </a:prstGeom>
        </p:spPr>
      </p:pic>
      <p:pic>
        <p:nvPicPr>
          <p:cNvPr id="4" name="Imagem 3" descr="wee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571486"/>
            <a:ext cx="3429023" cy="3429024"/>
          </a:xfrm>
          <a:prstGeom prst="rect">
            <a:avLst/>
          </a:prstGeom>
        </p:spPr>
      </p:pic>
      <p:pic>
        <p:nvPicPr>
          <p:cNvPr id="5" name="Imagem 4" descr="Logo - She'sTech Wee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2714626"/>
            <a:ext cx="2103371" cy="2143140"/>
          </a:xfrm>
          <a:prstGeom prst="rect">
            <a:avLst/>
          </a:prstGeom>
        </p:spPr>
      </p:pic>
      <p:pic>
        <p:nvPicPr>
          <p:cNvPr id="6" name="Imagem 5" descr="Banner- Toda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1643056"/>
            <a:ext cx="3579038" cy="298252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17187" t="20000" r="41146" b="14166"/>
          <a:stretch>
            <a:fillRect/>
          </a:stretch>
        </p:blipFill>
        <p:spPr bwMode="auto">
          <a:xfrm>
            <a:off x="714348" y="1428742"/>
            <a:ext cx="3214710" cy="3174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Square2.jpg"/>
          <p:cNvPicPr>
            <a:picLocks noChangeAspect="1"/>
          </p:cNvPicPr>
          <p:nvPr/>
        </p:nvPicPr>
        <p:blipFill>
          <a:blip r:embed="rId3" cstate="print"/>
          <a:srcRect l="1393" t="34063" r="1266" b="23455"/>
          <a:stretch>
            <a:fillRect/>
          </a:stretch>
        </p:blipFill>
        <p:spPr>
          <a:xfrm>
            <a:off x="4572000" y="714362"/>
            <a:ext cx="4000528" cy="279347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357686" y="3573840"/>
            <a:ext cx="4572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Lao UI" pitchFamily="34" charset="0"/>
                <a:cs typeface="Lao UI" pitchFamily="34" charset="0"/>
              </a:rPr>
              <a:t>Manifeste</a:t>
            </a:r>
            <a:r>
              <a:rPr lang="en-US" sz="3200" b="1" dirty="0">
                <a:latin typeface="Lao UI" pitchFamily="34" charset="0"/>
                <a:cs typeface="Lao UI" pitchFamily="34" charset="0"/>
              </a:rPr>
              <a:t>-se</a:t>
            </a:r>
          </a:p>
          <a:p>
            <a:pPr algn="ctr"/>
            <a:r>
              <a:rPr lang="en-US" sz="3200" dirty="0">
                <a:latin typeface="Lao UI" pitchFamily="34" charset="0"/>
                <a:cs typeface="Lao UI" pitchFamily="34" charset="0"/>
              </a:rPr>
              <a:t>shestech.org</a:t>
            </a:r>
            <a:endParaRPr lang="pt-BR" sz="3200" dirty="0">
              <a:latin typeface="Lao UI" pitchFamily="34" charset="0"/>
              <a:cs typeface="Lao UI" pitchFamily="34" charset="0"/>
            </a:endParaRPr>
          </a:p>
          <a:p>
            <a:pPr algn="ctr"/>
            <a:endParaRPr lang="en-US" sz="3200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571486"/>
            <a:ext cx="4357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Lao UI" pitchFamily="34" charset="0"/>
                <a:cs typeface="Lao UI" pitchFamily="34" charset="0"/>
              </a:rPr>
              <a:t>8 de 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março</a:t>
            </a:r>
            <a:endParaRPr lang="pt-BR" sz="3200" dirty="0">
              <a:latin typeface="Lao UI" pitchFamily="34" charset="0"/>
              <a:cs typeface="Lao UI" pitchFamily="34" charset="0"/>
            </a:endParaRPr>
          </a:p>
          <a:p>
            <a:pPr algn="ctr"/>
            <a:endParaRPr lang="en-US" sz="24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71472" y="1714494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Lao UI" pitchFamily="34" charset="0"/>
                <a:cs typeface="Lao UI" pitchFamily="34" charset="0"/>
              </a:rPr>
              <a:t>“Quais são os maiores desafios das mulheres </a:t>
            </a:r>
          </a:p>
          <a:p>
            <a:pPr algn="ctr"/>
            <a:r>
              <a:rPr lang="en-US" sz="4800" b="1" dirty="0" err="1">
                <a:latin typeface="Lao UI" pitchFamily="34" charset="0"/>
                <a:cs typeface="Lao UI" pitchFamily="34" charset="0"/>
              </a:rPr>
              <a:t>na</a:t>
            </a:r>
            <a:r>
              <a:rPr lang="en-US" sz="4800" b="1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4800" b="1" dirty="0" err="1">
                <a:latin typeface="Lao UI" pitchFamily="34" charset="0"/>
                <a:cs typeface="Lao UI" pitchFamily="34" charset="0"/>
              </a:rPr>
              <a:t>tecnologia</a:t>
            </a:r>
            <a:r>
              <a:rPr lang="en-US" sz="4800" b="1" dirty="0">
                <a:latin typeface="Lao UI" pitchFamily="34" charset="0"/>
                <a:cs typeface="Lao UI" pitchFamily="34" charset="0"/>
              </a:rPr>
              <a:t>?</a:t>
            </a:r>
            <a:endParaRPr lang="pt-BR" sz="4800" b="1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643042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endParaRPr lang="pt-BR" sz="48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  <p:transition advTm="4337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1538" y="1888761"/>
            <a:ext cx="721523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atin typeface="Lao UI" pitchFamily="34" charset="0"/>
                <a:cs typeface="Lao UI" pitchFamily="34" charset="0"/>
              </a:rPr>
              <a:t>Teto</a:t>
            </a:r>
            <a:r>
              <a:rPr lang="en-US" sz="6600" b="1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6600" b="1" dirty="0" err="1">
                <a:latin typeface="Lao UI" pitchFamily="34" charset="0"/>
                <a:cs typeface="Lao UI" pitchFamily="34" charset="0"/>
              </a:rPr>
              <a:t>dE</a:t>
            </a:r>
            <a:r>
              <a:rPr lang="en-US" sz="6600" b="1" dirty="0">
                <a:latin typeface="Lao UI" pitchFamily="34" charset="0"/>
                <a:cs typeface="Lao UI" pitchFamily="34" charset="0"/>
              </a:rPr>
              <a:t> </a:t>
            </a:r>
            <a:r>
              <a:rPr lang="en-US" sz="6600" b="1" dirty="0" err="1">
                <a:latin typeface="Lao UI" pitchFamily="34" charset="0"/>
                <a:cs typeface="Lao UI" pitchFamily="34" charset="0"/>
              </a:rPr>
              <a:t>VidrO</a:t>
            </a:r>
            <a:r>
              <a:rPr lang="en-US" sz="6600" b="1" dirty="0">
                <a:latin typeface="Lao UI" pitchFamily="34" charset="0"/>
                <a:cs typeface="Lao UI" pitchFamily="34" charset="0"/>
              </a:rPr>
              <a:t>…</a:t>
            </a:r>
          </a:p>
          <a:p>
            <a:r>
              <a:rPr lang="en-US" sz="6600" b="1" dirty="0" err="1">
                <a:latin typeface="Lao UI" pitchFamily="34" charset="0"/>
                <a:cs typeface="Lao UI" pitchFamily="34" charset="0"/>
              </a:rPr>
              <a:t>LAbirinTO</a:t>
            </a:r>
            <a:r>
              <a:rPr lang="en-US" sz="6600" b="1" dirty="0">
                <a:latin typeface="Lao UI" pitchFamily="34" charset="0"/>
                <a:cs typeface="Lao UI" pitchFamily="34" charset="0"/>
              </a:rPr>
              <a:t>…</a:t>
            </a:r>
          </a:p>
          <a:p>
            <a:endParaRPr lang="pt-BR" sz="7200" b="1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95574" y="7572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pic>
        <p:nvPicPr>
          <p:cNvPr id="6" name="Imagem 5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961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57356" y="1571618"/>
            <a:ext cx="550072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Lao UI" pitchFamily="34" charset="0"/>
                <a:cs typeface="Lao UI" pitchFamily="34" charset="0"/>
              </a:rPr>
              <a:t>PORTAs DE VIDRO…</a:t>
            </a:r>
          </a:p>
          <a:p>
            <a:endParaRPr lang="en-US" sz="6000" b="1" dirty="0">
              <a:latin typeface="Lao UI" pitchFamily="34" charset="0"/>
              <a:cs typeface="Lao UI" pitchFamily="34" charset="0"/>
            </a:endParaRPr>
          </a:p>
          <a:p>
            <a:endParaRPr lang="pt-BR" sz="7200" b="1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95574" y="7572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pic>
        <p:nvPicPr>
          <p:cNvPr id="6" name="Imagem 5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961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nor (1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803659"/>
            <a:ext cx="8670884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43042" y="2143122"/>
            <a:ext cx="62865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Lao UI" pitchFamily="34" charset="0"/>
                <a:cs typeface="Lao UI" pitchFamily="34" charset="0"/>
              </a:rPr>
              <a:t>Brinquedos</a:t>
            </a:r>
            <a:r>
              <a:rPr lang="en-US" sz="7200" b="1" dirty="0">
                <a:latin typeface="Lao UI" pitchFamily="34" charset="0"/>
                <a:cs typeface="Lao UI" pitchFamily="34" charset="0"/>
              </a:rPr>
              <a:t>…</a:t>
            </a:r>
          </a:p>
          <a:p>
            <a:endParaRPr lang="en-US" sz="6000" b="1" dirty="0">
              <a:latin typeface="Lao UI" pitchFamily="34" charset="0"/>
              <a:cs typeface="Lao UI" pitchFamily="34" charset="0"/>
            </a:endParaRPr>
          </a:p>
          <a:p>
            <a:endParaRPr lang="pt-BR" sz="7200" b="1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95574" y="7572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pic>
        <p:nvPicPr>
          <p:cNvPr id="6" name="Imagem 5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961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b="4536"/>
          <a:stretch>
            <a:fillRect/>
          </a:stretch>
        </p:blipFill>
        <p:spPr bwMode="auto">
          <a:xfrm>
            <a:off x="1071538" y="504512"/>
            <a:ext cx="6929486" cy="413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85786" y="2143122"/>
            <a:ext cx="757242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latin typeface="Lao UI" pitchFamily="34" charset="0"/>
                <a:cs typeface="Lao UI" pitchFamily="34" charset="0"/>
              </a:rPr>
              <a:t>Comportamento</a:t>
            </a:r>
            <a:endParaRPr lang="en-US" sz="7200" b="1" dirty="0">
              <a:latin typeface="Lao UI" pitchFamily="34" charset="0"/>
              <a:cs typeface="Lao UI" pitchFamily="34" charset="0"/>
            </a:endParaRPr>
          </a:p>
          <a:p>
            <a:endParaRPr lang="en-US" sz="6000" b="1" dirty="0">
              <a:latin typeface="Lao UI" pitchFamily="34" charset="0"/>
              <a:cs typeface="Lao UI" pitchFamily="34" charset="0"/>
            </a:endParaRPr>
          </a:p>
          <a:p>
            <a:endParaRPr lang="pt-BR" sz="7200" b="1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95574" y="7572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pic>
        <p:nvPicPr>
          <p:cNvPr id="6" name="Imagem 5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961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Ciranda\Downloads\giphy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advTm="7347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571481"/>
            <a:ext cx="1357322" cy="1357323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2643174" y="857232"/>
            <a:ext cx="528641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o UI" pitchFamily="34" charset="0"/>
                <a:ea typeface="+mj-ea"/>
                <a:cs typeface="Lao UI" pitchFamily="34" charset="0"/>
              </a:rPr>
              <a:t>pESqUiSA</a:t>
            </a: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2910" y="2143122"/>
            <a:ext cx="7929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Lao UI" pitchFamily="34" charset="0"/>
                <a:cs typeface="Lao UI" pitchFamily="34" charset="0"/>
              </a:rPr>
              <a:t>A NOSSA</a:t>
            </a:r>
          </a:p>
          <a:p>
            <a:pPr algn="ctr"/>
            <a:r>
              <a:rPr lang="en-US" sz="8000" dirty="0">
                <a:latin typeface="Lao UI" pitchFamily="34" charset="0"/>
                <a:cs typeface="Lao UI" pitchFamily="34" charset="0"/>
              </a:rPr>
              <a:t>VOZ</a:t>
            </a:r>
            <a:endParaRPr lang="pt-BR" sz="8000" dirty="0">
              <a:latin typeface="Lao UI" pitchFamily="34" charset="0"/>
              <a:cs typeface="Lao UI" pitchFamily="34" charset="0"/>
            </a:endParaRPr>
          </a:p>
          <a:p>
            <a:pPr algn="ctr"/>
            <a:endParaRPr lang="en-US" sz="8000" dirty="0">
              <a:latin typeface="Lao UI" pitchFamily="34" charset="0"/>
              <a:cs typeface="Lao UI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DxF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357172"/>
            <a:ext cx="6006764" cy="3993386"/>
          </a:xfrm>
          <a:prstGeom prst="rect">
            <a:avLst/>
          </a:prstGeom>
        </p:spPr>
      </p:pic>
      <p:pic>
        <p:nvPicPr>
          <p:cNvPr id="5" name="Imagem 4" descr="TED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57173"/>
            <a:ext cx="2000264" cy="252460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214678" y="4429140"/>
            <a:ext cx="5572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&gt; As portas de vidro: mulheres e tecnologia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IMG_28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8610"/>
            <a:ext cx="3500461" cy="2482150"/>
          </a:xfrm>
          <a:prstGeom prst="rect">
            <a:avLst/>
          </a:prstGeom>
        </p:spPr>
      </p:pic>
      <p:pic>
        <p:nvPicPr>
          <p:cNvPr id="5" name="Imagem 4" descr="IMG_95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143254"/>
            <a:ext cx="2643206" cy="1741684"/>
          </a:xfrm>
          <a:prstGeom prst="rect">
            <a:avLst/>
          </a:prstGeom>
        </p:spPr>
      </p:pic>
      <p:pic>
        <p:nvPicPr>
          <p:cNvPr id="6" name="Picture 2" descr="Image result for GOOGLE i/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000510"/>
            <a:ext cx="1858550" cy="857256"/>
          </a:xfrm>
          <a:prstGeom prst="rect">
            <a:avLst/>
          </a:prstGeom>
          <a:noFill/>
        </p:spPr>
      </p:pic>
      <p:pic>
        <p:nvPicPr>
          <p:cNvPr id="10" name="Imagem 9" descr="IMG_92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3636" y="2714626"/>
            <a:ext cx="2514914" cy="2125280"/>
          </a:xfrm>
          <a:prstGeom prst="rect">
            <a:avLst/>
          </a:prstGeom>
        </p:spPr>
      </p:pic>
      <p:pic>
        <p:nvPicPr>
          <p:cNvPr id="9" name="Imagem 8" descr="IMG_935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628" y="428610"/>
            <a:ext cx="3313233" cy="2143141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 t="35047" r="48925" b="41666"/>
          <a:stretch>
            <a:fillRect/>
          </a:stretch>
        </p:blipFill>
        <p:spPr bwMode="auto">
          <a:xfrm>
            <a:off x="4714876" y="2357436"/>
            <a:ext cx="2428891" cy="658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IMG_15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548" y="267875"/>
            <a:ext cx="5782904" cy="460239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IMG_87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50" y="1000114"/>
            <a:ext cx="6143665" cy="3804074"/>
          </a:xfrm>
          <a:prstGeom prst="rect">
            <a:avLst/>
          </a:prstGeom>
        </p:spPr>
      </p:pic>
      <p:pic>
        <p:nvPicPr>
          <p:cNvPr id="3" name="Imagem 2" descr="e29d15a2-11df-4517-93a5-359c80a76ed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57172"/>
            <a:ext cx="3000378" cy="3000378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27083" t="29167" r="26562" b="21666"/>
          <a:stretch>
            <a:fillRect/>
          </a:stretch>
        </p:blipFill>
        <p:spPr bwMode="auto">
          <a:xfrm>
            <a:off x="285720" y="321453"/>
            <a:ext cx="387944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IMG_89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124876" y="1232792"/>
            <a:ext cx="2965686" cy="2643206"/>
          </a:xfrm>
          <a:prstGeom prst="rect">
            <a:avLst/>
          </a:prstGeom>
        </p:spPr>
      </p:pic>
      <p:pic>
        <p:nvPicPr>
          <p:cNvPr id="7" name="Imagem 6" descr="234a2231-d3a2-44b3-9598-38bd265ded4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28610"/>
            <a:ext cx="2785562" cy="3125410"/>
          </a:xfrm>
          <a:prstGeom prst="rect">
            <a:avLst/>
          </a:prstGeom>
        </p:spPr>
      </p:pic>
      <p:pic>
        <p:nvPicPr>
          <p:cNvPr id="5" name="Imagem 4" descr="IMG_0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012346" y="2131538"/>
            <a:ext cx="3000397" cy="259493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6850" name="Picture 2" descr="https://upload.wikimedia.org/wikipedia/commons/a/a0/Yvonne_Cag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28625"/>
            <a:ext cx="3452805" cy="4286250"/>
          </a:xfrm>
          <a:prstGeom prst="rect">
            <a:avLst/>
          </a:prstGeom>
          <a:noFill/>
        </p:spPr>
      </p:pic>
      <p:pic>
        <p:nvPicPr>
          <p:cNvPr id="3" name="Imagem 2" descr="IMG_1143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8" y="428610"/>
            <a:ext cx="2630179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202" name="Picture 2" descr="A imagem pode conter: 5 pessoas, Ã¡rea inter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4" y="571487"/>
            <a:ext cx="4333915" cy="4000510"/>
          </a:xfrm>
          <a:prstGeom prst="rect">
            <a:avLst/>
          </a:prstGeom>
          <a:noFill/>
        </p:spPr>
      </p:pic>
      <p:pic>
        <p:nvPicPr>
          <p:cNvPr id="6" name="Picture 4" descr="A imagem pode conter: 2 pessoas, pessoas sorrind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142845" y="1000116"/>
            <a:ext cx="3929093" cy="3071836"/>
          </a:xfrm>
          <a:prstGeom prst="rect">
            <a:avLst/>
          </a:prstGeom>
          <a:noFill/>
        </p:spPr>
      </p:pic>
    </p:spTree>
  </p:cSld>
  <p:clrMapOvr>
    <a:masterClrMapping/>
  </p:clrMapOvr>
  <p:transition advTm="1602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Espaço Reservado para Conteúdo 3" descr="WhatsApp Image 2017-02-14 at 10.33.48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9540" y="89291"/>
            <a:ext cx="4964923" cy="4964923"/>
          </a:xfrm>
        </p:spPr>
      </p:pic>
    </p:spTree>
  </p:cSld>
  <p:clrMapOvr>
    <a:masterClrMapping/>
  </p:clrMapOvr>
  <p:transition advTm="585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caveira.JPG"/>
          <p:cNvPicPr>
            <a:picLocks noChangeAspect="1"/>
          </p:cNvPicPr>
          <p:nvPr/>
        </p:nvPicPr>
        <p:blipFill>
          <a:blip r:embed="rId2"/>
          <a:srcRect b="3607"/>
          <a:stretch>
            <a:fillRect/>
          </a:stretch>
        </p:blipFill>
        <p:spPr>
          <a:xfrm>
            <a:off x="1555655" y="0"/>
            <a:ext cx="6032690" cy="5143500"/>
          </a:xfrm>
          <a:prstGeom prst="rect">
            <a:avLst/>
          </a:prstGeom>
        </p:spPr>
      </p:pic>
    </p:spTree>
  </p:cSld>
  <p:clrMapOvr>
    <a:masterClrMapping/>
  </p:clrMapOvr>
  <p:transition advTm="585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428596" y="500051"/>
            <a:ext cx="835824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“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Nesse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momento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,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existem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pessoas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4800" b="1" i="1" u="sng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menos</a:t>
            </a:r>
            <a:r>
              <a:rPr lang="en-US" sz="4800" b="1" i="1" u="sng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4800" b="1" i="1" u="sng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qualificadas</a:t>
            </a:r>
            <a:r>
              <a:rPr lang="en-US" sz="4800" b="1" i="1" u="sng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que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você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,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fazendo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as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coisas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que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4400" b="1" i="1" u="sng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você</a:t>
            </a:r>
            <a:r>
              <a:rPr lang="en-US" sz="4400" b="1" i="1" u="sng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4400" b="1" i="1" u="sng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gostaria</a:t>
            </a:r>
            <a:r>
              <a:rPr lang="en-US" sz="4400" b="1" i="1" u="sng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de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fazer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,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simplesmente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porque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elas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4400" b="1" i="1" u="sng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decidiram</a:t>
            </a:r>
            <a:r>
              <a:rPr lang="en-US" sz="4400" b="1" i="1" u="sng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4400" b="1" i="1" u="sng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acreditar</a:t>
            </a:r>
            <a:r>
              <a:rPr lang="en-US" sz="4400" b="1" i="1" u="sng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que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podiam</a:t>
            </a:r>
            <a:r>
              <a:rPr lang="en-US" sz="3200" i="1" dirty="0">
                <a:solidFill>
                  <a:schemeClr val="bg1"/>
                </a:solidFill>
                <a:latin typeface="Lao UI" pitchFamily="34" charset="0"/>
                <a:cs typeface="Lao UI" pitchFamily="34" charset="0"/>
              </a:rPr>
              <a:t>. Ponto.”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95574" y="7572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</p:spTree>
  </p:cSld>
  <p:clrMapOvr>
    <a:masterClrMapping/>
  </p:clrMapOvr>
  <p:transition advTm="961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She'sTech Conference 2018 -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357304"/>
            <a:ext cx="7247771" cy="2497906"/>
          </a:xfrm>
          <a:prstGeom prst="rect">
            <a:avLst/>
          </a:prstGeom>
        </p:spPr>
      </p:pic>
    </p:spTree>
  </p:cSld>
  <p:clrMapOvr>
    <a:masterClrMapping/>
  </p:clrMapOvr>
  <p:transition advTm="7347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Espaço Reservado para Conteúdo 3" descr="She's tech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" y="357170"/>
            <a:ext cx="6750865" cy="4500576"/>
          </a:xfrm>
        </p:spPr>
      </p:pic>
      <p:pic>
        <p:nvPicPr>
          <p:cNvPr id="5" name="Imagem 4" descr="She's tech-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428742"/>
            <a:ext cx="4286248" cy="2920813"/>
          </a:xfrm>
          <a:prstGeom prst="rect">
            <a:avLst/>
          </a:prstGeom>
        </p:spPr>
      </p:pic>
      <p:pic>
        <p:nvPicPr>
          <p:cNvPr id="6" name="Imagem 5" descr="She'sTech Conference 2018 -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8" y="214296"/>
            <a:ext cx="4767443" cy="164307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57224" y="986703"/>
            <a:ext cx="75724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i="1" dirty="0"/>
              <a:t>“Não podemos mudar aquilo que não </a:t>
            </a:r>
            <a:r>
              <a:rPr lang="pt-BR" sz="4000" b="1" i="1" u="sng" dirty="0"/>
              <a:t>reconhecemos a existência</a:t>
            </a:r>
            <a:r>
              <a:rPr lang="pt-BR" sz="4000" i="1" dirty="0"/>
              <a:t>. </a:t>
            </a:r>
          </a:p>
          <a:p>
            <a:r>
              <a:rPr lang="pt-BR" sz="4000" i="1" dirty="0"/>
              <a:t>A conscientização sobre isso é</a:t>
            </a:r>
          </a:p>
          <a:p>
            <a:r>
              <a:rPr lang="pt-BR" sz="4000" b="1" i="1" u="sng" dirty="0"/>
              <a:t>o primeiro passo</a:t>
            </a:r>
            <a:r>
              <a:rPr lang="pt-BR" sz="4000" b="1" i="1" dirty="0"/>
              <a:t> </a:t>
            </a:r>
            <a:r>
              <a:rPr lang="pt-BR" sz="4000" i="1" dirty="0"/>
              <a:t>para mudar o futuro das mulheres nesse setor.”</a:t>
            </a:r>
            <a:endParaRPr lang="pt-BR" sz="4000" b="1" dirty="0">
              <a:latin typeface="Lao UI" pitchFamily="34" charset="0"/>
              <a:cs typeface="Lao UI" pitchFamily="34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2643174" y="6429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795574" y="757224"/>
            <a:ext cx="5286412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o UI" pitchFamily="34" charset="0"/>
              <a:ea typeface="+mj-ea"/>
              <a:cs typeface="Lao UI" pitchFamily="34" charset="0"/>
            </a:endParaRPr>
          </a:p>
        </p:txBody>
      </p:sp>
    </p:spTree>
  </p:cSld>
  <p:clrMapOvr>
    <a:masterClrMapping/>
  </p:clrMapOvr>
  <p:transition advTm="961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IMG_1509.PNG"/>
          <p:cNvPicPr>
            <a:picLocks noChangeAspect="1"/>
          </p:cNvPicPr>
          <p:nvPr/>
        </p:nvPicPr>
        <p:blipFill>
          <a:blip r:embed="rId2"/>
          <a:srcRect t="20833" b="22917"/>
          <a:stretch>
            <a:fillRect/>
          </a:stretch>
        </p:blipFill>
        <p:spPr>
          <a:xfrm>
            <a:off x="1667951" y="107148"/>
            <a:ext cx="5808098" cy="492920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Resultado de imagem para PESSOAS JUNTAS"/>
          <p:cNvPicPr>
            <a:picLocks noChangeAspect="1" noChangeArrowheads="1"/>
          </p:cNvPicPr>
          <p:nvPr/>
        </p:nvPicPr>
        <p:blipFill>
          <a:blip r:embed="rId2"/>
          <a:srcRect l="4861" r="625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-She'sTe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357304"/>
            <a:ext cx="7116361" cy="2451749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IMG_33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0570"/>
            <a:ext cx="6858048" cy="5132931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otivação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5850" y="-285770"/>
            <a:ext cx="102726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6" descr="MOtivação 3.jpg"/>
          <p:cNvPicPr>
            <a:picLocks noChangeAspect="1"/>
          </p:cNvPicPr>
          <p:nvPr/>
        </p:nvPicPr>
        <p:blipFill>
          <a:blip r:embed="rId2">
            <a:grayscl/>
          </a:blip>
          <a:srcRect l="22718" t="4000"/>
          <a:stretch>
            <a:fillRect/>
          </a:stretch>
        </p:blipFill>
        <p:spPr>
          <a:xfrm>
            <a:off x="0" y="0"/>
            <a:ext cx="9144000" cy="528639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357422" y="642924"/>
            <a:ext cx="64641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err="1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Vamos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 </a:t>
            </a:r>
            <a:r>
              <a:rPr lang="en-US" sz="5400" b="1" dirty="0" err="1" smtClean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juntxs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?</a:t>
            </a:r>
          </a:p>
          <a:p>
            <a:pPr algn="r"/>
            <a:r>
              <a:rPr lang="en-US" sz="5400" b="1" dirty="0">
                <a:latin typeface="Lao UI" pitchFamily="34" charset="0"/>
                <a:cs typeface="Lao UI" pitchFamily="34" charset="0"/>
              </a:rPr>
              <a:t>@</a:t>
            </a:r>
            <a:r>
              <a:rPr lang="en-US" sz="5400" b="1" dirty="0" err="1">
                <a:latin typeface="Lao UI" pitchFamily="34" charset="0"/>
                <a:cs typeface="Lao UI" pitchFamily="34" charset="0"/>
              </a:rPr>
              <a:t>cirandademorais</a:t>
            </a:r>
            <a:endParaRPr lang="en-US" sz="5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5400" b="1" dirty="0">
                <a:latin typeface="Lao UI" pitchFamily="34" charset="0"/>
                <a:cs typeface="Lao UI" pitchFamily="34" charset="0"/>
              </a:rPr>
              <a:t>@</a:t>
            </a:r>
            <a:r>
              <a:rPr lang="en-US" sz="5400" b="1" dirty="0" err="1">
                <a:latin typeface="Lao UI" pitchFamily="34" charset="0"/>
                <a:cs typeface="Lao UI" pitchFamily="34" charset="0"/>
              </a:rPr>
              <a:t>shes_tech</a:t>
            </a:r>
            <a:endParaRPr lang="en-US" sz="5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shestech.org</a:t>
            </a: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fb.com/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ciranda@shestech.org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6" descr="MOtivação 3.jpg"/>
          <p:cNvPicPr>
            <a:picLocks noChangeAspect="1"/>
          </p:cNvPicPr>
          <p:nvPr/>
        </p:nvPicPr>
        <p:blipFill>
          <a:blip r:embed="rId2">
            <a:grayscl/>
          </a:blip>
          <a:srcRect l="22718" t="4000"/>
          <a:stretch>
            <a:fillRect/>
          </a:stretch>
        </p:blipFill>
        <p:spPr>
          <a:xfrm>
            <a:off x="0" y="0"/>
            <a:ext cx="9144000" cy="528639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357422" y="642924"/>
            <a:ext cx="64641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PERGUNTAS</a:t>
            </a:r>
            <a:r>
              <a:rPr lang="en-US" sz="5400" b="1" dirty="0" smtClean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?</a:t>
            </a:r>
            <a:endParaRPr lang="en-US" sz="5400" b="1" dirty="0">
              <a:solidFill>
                <a:srgbClr val="660066"/>
              </a:solidFill>
              <a:latin typeface="Lao UI" pitchFamily="34" charset="0"/>
              <a:cs typeface="Lao UI" pitchFamily="34" charset="0"/>
            </a:endParaRPr>
          </a:p>
          <a:p>
            <a:pPr algn="r"/>
            <a:endParaRPr lang="en-US" sz="2400" b="1" dirty="0" smtClean="0">
              <a:latin typeface="Lao UI" pitchFamily="34" charset="0"/>
              <a:cs typeface="Lao UI" pitchFamily="34" charset="0"/>
            </a:endParaRPr>
          </a:p>
          <a:p>
            <a:pPr algn="r"/>
            <a:endParaRPr lang="en-US" sz="2400" b="1" dirty="0" smtClean="0">
              <a:latin typeface="Lao UI" pitchFamily="34" charset="0"/>
              <a:cs typeface="Lao UI" pitchFamily="34" charset="0"/>
            </a:endParaRPr>
          </a:p>
          <a:p>
            <a:pPr algn="r"/>
            <a:endParaRPr lang="en-US" sz="2400" b="1" dirty="0" smtClean="0">
              <a:latin typeface="Lao UI" pitchFamily="34" charset="0"/>
              <a:cs typeface="Lao UI" pitchFamily="34" charset="0"/>
            </a:endParaRPr>
          </a:p>
          <a:p>
            <a:pPr algn="r"/>
            <a:endParaRPr lang="en-US" sz="2400" b="1" dirty="0" smtClean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2400" b="1" dirty="0" smtClean="0">
                <a:latin typeface="Lao UI" pitchFamily="34" charset="0"/>
                <a:cs typeface="Lao UI" pitchFamily="34" charset="0"/>
              </a:rPr>
              <a:t>@</a:t>
            </a:r>
            <a:r>
              <a:rPr lang="en-US" sz="2400" b="1" dirty="0" err="1">
                <a:latin typeface="Lao UI" pitchFamily="34" charset="0"/>
                <a:cs typeface="Lao UI" pitchFamily="34" charset="0"/>
              </a:rPr>
              <a:t>cirandademorais</a:t>
            </a:r>
            <a:endParaRPr lang="en-US" sz="2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2400" b="1" dirty="0">
                <a:latin typeface="Lao UI" pitchFamily="34" charset="0"/>
                <a:cs typeface="Lao UI" pitchFamily="34" charset="0"/>
              </a:rPr>
              <a:t>@</a:t>
            </a:r>
            <a:r>
              <a:rPr lang="en-US" sz="2400" b="1" dirty="0" err="1">
                <a:latin typeface="Lao UI" pitchFamily="34" charset="0"/>
                <a:cs typeface="Lao UI" pitchFamily="34" charset="0"/>
              </a:rPr>
              <a:t>shes_tech</a:t>
            </a:r>
            <a:endParaRPr lang="en-US" sz="2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2400" b="1" dirty="0">
                <a:latin typeface="Lao UI" pitchFamily="34" charset="0"/>
                <a:cs typeface="Lao UI" pitchFamily="34" charset="0"/>
              </a:rPr>
              <a:t>shestech.org</a:t>
            </a:r>
          </a:p>
          <a:p>
            <a:pPr algn="r"/>
            <a:r>
              <a:rPr lang="en-US" sz="2400" b="1" dirty="0">
                <a:latin typeface="Lao UI" pitchFamily="34" charset="0"/>
                <a:cs typeface="Lao UI" pitchFamily="34" charset="0"/>
              </a:rPr>
              <a:t>fb.com/</a:t>
            </a:r>
            <a:r>
              <a:rPr lang="en-US" sz="24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2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2400" b="1" dirty="0">
                <a:latin typeface="Lao UI" pitchFamily="34" charset="0"/>
                <a:cs typeface="Lao UI" pitchFamily="34" charset="0"/>
              </a:rPr>
              <a:t>ciranda@shestech.org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928794" y="500048"/>
            <a:ext cx="685804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err="1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Vem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 com a </a:t>
            </a:r>
            <a:r>
              <a:rPr lang="en-US" sz="5400" b="1" dirty="0" err="1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gente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!</a:t>
            </a:r>
          </a:p>
          <a:p>
            <a:pPr algn="r"/>
            <a:r>
              <a:rPr lang="en-US" sz="5400" b="1" dirty="0">
                <a:latin typeface="Lao UI" pitchFamily="34" charset="0"/>
                <a:cs typeface="Lao UI" pitchFamily="34" charset="0"/>
              </a:rPr>
              <a:t>@</a:t>
            </a:r>
            <a:r>
              <a:rPr lang="en-US" sz="5400" b="1" dirty="0" err="1">
                <a:latin typeface="Lao UI" pitchFamily="34" charset="0"/>
                <a:cs typeface="Lao UI" pitchFamily="34" charset="0"/>
              </a:rPr>
              <a:t>shes_tech</a:t>
            </a:r>
            <a:endParaRPr lang="en-US" sz="5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shestech.org</a:t>
            </a: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fb.com/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fb.com/groups/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ciranda@shestech.org</a:t>
            </a:r>
          </a:p>
        </p:txBody>
      </p:sp>
      <p:pic>
        <p:nvPicPr>
          <p:cNvPr id="4" name="Imagem 3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 advTm="10624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928794" y="500048"/>
            <a:ext cx="685804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err="1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Vem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 com a </a:t>
            </a:r>
            <a:r>
              <a:rPr lang="en-US" sz="5400" b="1" dirty="0" err="1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gente</a:t>
            </a:r>
            <a:r>
              <a:rPr lang="en-US" sz="5400" b="1" dirty="0">
                <a:solidFill>
                  <a:srgbClr val="660066"/>
                </a:solidFill>
                <a:latin typeface="Lao UI" pitchFamily="34" charset="0"/>
                <a:cs typeface="Lao UI" pitchFamily="34" charset="0"/>
              </a:rPr>
              <a:t>!</a:t>
            </a:r>
          </a:p>
          <a:p>
            <a:pPr algn="r"/>
            <a:r>
              <a:rPr lang="en-US" sz="5400" b="1" dirty="0">
                <a:latin typeface="Lao UI" pitchFamily="34" charset="0"/>
                <a:cs typeface="Lao UI" pitchFamily="34" charset="0"/>
              </a:rPr>
              <a:t>@</a:t>
            </a:r>
            <a:r>
              <a:rPr lang="en-US" sz="5400" b="1" dirty="0" err="1">
                <a:latin typeface="Lao UI" pitchFamily="34" charset="0"/>
                <a:cs typeface="Lao UI" pitchFamily="34" charset="0"/>
              </a:rPr>
              <a:t>shes_tech</a:t>
            </a:r>
            <a:endParaRPr lang="en-US" sz="54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shestech.org</a:t>
            </a: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fb.com/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fb.com/groups/</a:t>
            </a:r>
            <a:r>
              <a:rPr lang="en-US" sz="3200" b="1" dirty="0" err="1">
                <a:latin typeface="Lao UI" pitchFamily="34" charset="0"/>
                <a:cs typeface="Lao UI" pitchFamily="34" charset="0"/>
              </a:rPr>
              <a:t>shestech</a:t>
            </a:r>
            <a:endParaRPr lang="en-US" sz="3200" b="1" dirty="0">
              <a:latin typeface="Lao UI" pitchFamily="34" charset="0"/>
              <a:cs typeface="Lao UI" pitchFamily="34" charset="0"/>
            </a:endParaRPr>
          </a:p>
          <a:p>
            <a:pPr algn="r"/>
            <a:r>
              <a:rPr lang="en-US" sz="3200" b="1" dirty="0">
                <a:latin typeface="Lao UI" pitchFamily="34" charset="0"/>
                <a:cs typeface="Lao UI" pitchFamily="34" charset="0"/>
              </a:rPr>
              <a:t>ciranda@shestech.org</a:t>
            </a:r>
          </a:p>
        </p:txBody>
      </p:sp>
      <p:pic>
        <p:nvPicPr>
          <p:cNvPr id="4" name="Imagem 3" descr="Shestech- nova avatar pre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74"/>
            <a:ext cx="1000132" cy="10001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429652" y="4429138"/>
            <a:ext cx="428628" cy="42862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 advTm="10624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000364" y="3857634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Lao UI" pitchFamily="34" charset="0"/>
                <a:cs typeface="Lao UI" pitchFamily="34" charset="0"/>
              </a:rPr>
              <a:t>shestech.org</a:t>
            </a:r>
            <a:endParaRPr lang="pt-BR" sz="4000" dirty="0">
              <a:latin typeface="Lao UI" pitchFamily="34" charset="0"/>
              <a:cs typeface="Lao UI" pitchFamily="34" charset="0"/>
            </a:endParaRPr>
          </a:p>
        </p:txBody>
      </p:sp>
      <p:pic>
        <p:nvPicPr>
          <p:cNvPr id="5" name="Imagem 4" descr="Shestech- nova avatar pre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661" y="785800"/>
            <a:ext cx="3002678" cy="300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3178530"/>
      </p:ext>
    </p:extLst>
  </p:cSld>
  <p:clrMapOvr>
    <a:masterClrMapping/>
  </p:clrMapOvr>
  <p:transition advTm="7347"/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15155</TotalTime>
  <Words>354</Words>
  <Application>Microsoft Macintosh PowerPoint</Application>
  <PresentationFormat>Apresentação na tela (16:9)</PresentationFormat>
  <Paragraphs>114</Paragraphs>
  <Slides>59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Ciranda</dc:creator>
  <cp:lastModifiedBy>Ciranda</cp:lastModifiedBy>
  <cp:revision>190</cp:revision>
  <dcterms:created xsi:type="dcterms:W3CDTF">2017-01-25T02:12:08Z</dcterms:created>
  <dcterms:modified xsi:type="dcterms:W3CDTF">2019-06-11T21:21:33Z</dcterms:modified>
</cp:coreProperties>
</file>